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0" r:id="rId2"/>
    <p:sldId id="261" r:id="rId3"/>
    <p:sldId id="268" r:id="rId4"/>
    <p:sldId id="262" r:id="rId5"/>
    <p:sldId id="259" r:id="rId6"/>
    <p:sldId id="264" r:id="rId7"/>
    <p:sldId id="257" r:id="rId8"/>
    <p:sldId id="258" r:id="rId9"/>
    <p:sldId id="263" r:id="rId10"/>
    <p:sldId id="270" r:id="rId11"/>
    <p:sldId id="269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 Terpilowski" initials="R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7EB4"/>
    <a:srgbClr val="8492AE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4" d="100"/>
          <a:sy n="114" d="100"/>
        </p:scale>
        <p:origin x="-312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200" d="100"/>
          <a:sy n="200" d="100"/>
        </p:scale>
        <p:origin x="-72" y="25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A2A87-2028-4FE6-BC15-759C06D72907}" type="datetimeFigureOut">
              <a:rPr lang="en-US" smtClean="0"/>
              <a:t>9/6/2013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28AD4-5F74-4058-B78C-6F0FA5086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7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26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Me / Lynden</a:t>
            </a:r>
          </a:p>
          <a:p>
            <a:r>
              <a:rPr lang="en-US" dirty="0" smtClean="0"/>
              <a:t>Application Architect.  Technical lead for our freight planning and management application, named FMS.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Lynden</a:t>
            </a:r>
          </a:p>
          <a:p>
            <a:r>
              <a:rPr lang="en-US" dirty="0"/>
              <a:t>Based in Seattle, multi-modal freight and logistics company specializing in shipping to/from Alaska.</a:t>
            </a:r>
          </a:p>
          <a:p>
            <a:endParaRPr lang="en-US" dirty="0" smtClean="0"/>
          </a:p>
          <a:p>
            <a:r>
              <a:rPr lang="en-US" dirty="0" smtClean="0"/>
              <a:t>Lynden, Inc. parent company owns more than 50 different operating companies, mostly in the Alaskan market, but some companies ship worldwide.</a:t>
            </a:r>
          </a:p>
          <a:p>
            <a:endParaRPr lang="en-US" dirty="0"/>
          </a:p>
          <a:p>
            <a:r>
              <a:rPr lang="en-US" dirty="0" smtClean="0"/>
              <a:t>Warehouse terminals across the world and want to give our warehouse managers the ability to plan for the arrival and delivery of freight.  </a:t>
            </a:r>
          </a:p>
          <a:p>
            <a:endParaRPr lang="en-US" dirty="0"/>
          </a:p>
          <a:p>
            <a:r>
              <a:rPr lang="en-US" dirty="0" smtClean="0"/>
              <a:t>The currently use things such as white boards with scrap paper and magnets, and a bit more modern spreadsheets.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1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answer a seemingly simple question….</a:t>
            </a:r>
          </a:p>
          <a:p>
            <a:endParaRPr lang="en-US" dirty="0"/>
          </a:p>
          <a:p>
            <a:r>
              <a:rPr lang="en-US" dirty="0" smtClean="0"/>
              <a:t>Help warehouse managers plan for freight arrival and departure so that they can manage and optimize resources including personal and equipment.  Ability to track the current location of a customer’s shipment.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set out to build a Freight Management Application (FMS).  Based on the </a:t>
            </a:r>
            <a:r>
              <a:rPr lang="en-US" dirty="0" err="1" smtClean="0"/>
              <a:t>netbeans</a:t>
            </a:r>
            <a:r>
              <a:rPr lang="en-US" dirty="0" smtClean="0"/>
              <a:t> rich client platform.  Currently with 2 main modules.  “Trace” which will be used by customer service </a:t>
            </a:r>
            <a:r>
              <a:rPr lang="en-US" dirty="0" err="1" smtClean="0"/>
              <a:t>personel</a:t>
            </a:r>
            <a:r>
              <a:rPr lang="en-US" dirty="0" smtClean="0"/>
              <a:t> and “Planning” which will be used by our warehouse managers for planning for inbound and outbound freight.</a:t>
            </a:r>
          </a:p>
          <a:p>
            <a:endParaRPr lang="en-US" dirty="0"/>
          </a:p>
          <a:p>
            <a:r>
              <a:rPr lang="en-US" dirty="0" smtClean="0"/>
              <a:t>We are currently using </a:t>
            </a:r>
            <a:r>
              <a:rPr lang="en-US" dirty="0" err="1" smtClean="0"/>
              <a:t>Netbeans</a:t>
            </a:r>
            <a:r>
              <a:rPr lang="en-US" dirty="0" smtClean="0"/>
              <a:t> RCP with Swing components including commercial components from </a:t>
            </a:r>
            <a:r>
              <a:rPr lang="en-US" dirty="0" err="1" smtClean="0"/>
              <a:t>JideSoft</a:t>
            </a:r>
            <a:r>
              <a:rPr lang="en-US" dirty="0" smtClean="0"/>
              <a:t> such as a nested tree table.</a:t>
            </a:r>
          </a:p>
          <a:p>
            <a:endParaRPr lang="en-US" dirty="0"/>
          </a:p>
          <a:p>
            <a:r>
              <a:rPr lang="en-US" dirty="0" smtClean="0"/>
              <a:t>Main problem from the users was the amount of data displayed on the screen was overwhelming and difficult to track and navigate.</a:t>
            </a:r>
          </a:p>
          <a:p>
            <a:endParaRPr lang="en-US" dirty="0" smtClean="0"/>
          </a:p>
          <a:p>
            <a:r>
              <a:rPr lang="en-US" dirty="0" smtClean="0"/>
              <a:t>The next release of the Planning module will contain additional features for planning inbound freight.  We wanted to take this as an opportunity to streamline the UI.</a:t>
            </a:r>
          </a:p>
          <a:p>
            <a:endParaRPr lang="en-US" dirty="0"/>
          </a:p>
          <a:p>
            <a:r>
              <a:rPr lang="en-US" dirty="0" err="1" smtClean="0"/>
              <a:t>JavaFX</a:t>
            </a:r>
            <a:r>
              <a:rPr lang="en-US" dirty="0" smtClean="0"/>
              <a:t> seemed to be the logical choice since Oracle seems to be throwing its weight behind it as the next generation UI toolkit.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Started with designing some potential screens to enhance the inbound freight planning process.</a:t>
            </a:r>
          </a:p>
          <a:p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 err="1" smtClean="0"/>
              <a:t>SceneBuilder</a:t>
            </a:r>
            <a:r>
              <a:rPr lang="en-US" dirty="0" smtClean="0"/>
              <a:t>, FXML, and CSS, some concept screens were created and tweaked.</a:t>
            </a:r>
          </a:p>
          <a:p>
            <a:endParaRPr lang="en-US" dirty="0"/>
          </a:p>
          <a:p>
            <a:r>
              <a:rPr lang="en-US" dirty="0" err="1" smtClean="0"/>
              <a:t>Netbeans</a:t>
            </a:r>
            <a:r>
              <a:rPr lang="en-US" dirty="0" smtClean="0"/>
              <a:t> 7 support for </a:t>
            </a:r>
            <a:r>
              <a:rPr lang="en-US" dirty="0" err="1" smtClean="0"/>
              <a:t>JavaFX</a:t>
            </a:r>
            <a:r>
              <a:rPr lang="en-US" dirty="0" smtClean="0"/>
              <a:t> allows you to open FXML files either in the default text editor or in the Scene Builder WYSIWYG designer.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3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a bit different UI concept.  Able to create a screen that resembles an airport or train arrival board.  Used components from the </a:t>
            </a:r>
            <a:r>
              <a:rPr lang="en-US" dirty="0" err="1" smtClean="0"/>
              <a:t>JFXtras</a:t>
            </a:r>
            <a:r>
              <a:rPr lang="en-US" dirty="0" smtClean="0"/>
              <a:t> open source UI library.  </a:t>
            </a:r>
          </a:p>
          <a:p>
            <a:endParaRPr lang="en-US" dirty="0"/>
          </a:p>
          <a:p>
            <a:r>
              <a:rPr lang="en-US" dirty="0" smtClean="0"/>
              <a:t>Designed partially in Java and partially in Java and partially in FXML with </a:t>
            </a:r>
            <a:r>
              <a:rPr lang="en-US" dirty="0" err="1" smtClean="0"/>
              <a:t>SceneBuilder</a:t>
            </a:r>
            <a:r>
              <a:rPr lang="en-US" dirty="0" smtClean="0"/>
              <a:t> in addition to CSS.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5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iteration:</a:t>
            </a:r>
          </a:p>
          <a:p>
            <a:endParaRPr lang="en-US" dirty="0"/>
          </a:p>
          <a:p>
            <a:r>
              <a:rPr lang="en-US" dirty="0" smtClean="0"/>
              <a:t>Different modes, ship, rail, highway, selectable tabs at top of UI.</a:t>
            </a:r>
          </a:p>
          <a:p>
            <a:endParaRPr lang="en-US" dirty="0"/>
          </a:p>
          <a:p>
            <a:r>
              <a:rPr lang="en-US" dirty="0" smtClean="0"/>
              <a:t>Effects such as reflections, gradients, glow, translucency, which were possible to do in Swing, but a major pain in the ass, are baked into </a:t>
            </a:r>
            <a:r>
              <a:rPr lang="en-US" dirty="0" err="1" smtClean="0"/>
              <a:t>JavaFX</a:t>
            </a:r>
            <a:r>
              <a:rPr lang="en-US" dirty="0" smtClean="0"/>
              <a:t>.  </a:t>
            </a:r>
          </a:p>
          <a:p>
            <a:endParaRPr lang="en-US" dirty="0"/>
          </a:p>
          <a:p>
            <a:r>
              <a:rPr lang="en-US" dirty="0" smtClean="0"/>
              <a:t>Fan of eye candy, but can’t justify to management the increase in hours to make an application as polished as this with swing, whereas with </a:t>
            </a:r>
            <a:r>
              <a:rPr lang="en-US" dirty="0" err="1" smtClean="0"/>
              <a:t>JavaFX</a:t>
            </a:r>
            <a:r>
              <a:rPr lang="en-US" dirty="0" smtClean="0"/>
              <a:t> these effects are standard and can be styled with CSS.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28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Scene Builder</a:t>
            </a:r>
          </a:p>
          <a:p>
            <a:endParaRPr lang="en-US" dirty="0"/>
          </a:p>
          <a:p>
            <a:r>
              <a:rPr lang="en-US" dirty="0" smtClean="0"/>
              <a:t>WYSYWG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28AD4-5F74-4058-B78C-6F0FA50868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8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9/6/2013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0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23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3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9/6/2013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5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9/6/2013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8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9/6/2013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9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9/6/2013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0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BCB24-FB16-4758-BBBE-CC29D4664D29}" type="datetimeFigureOut">
              <a:rPr lang="en-US" smtClean="0"/>
              <a:t>9/6/2013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0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7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2013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fld id="{B77BCB24-FB16-4758-BBBE-CC29D4664D29}" type="datetimeFigureOut">
              <a:rPr lang="en-US" smtClean="0"/>
              <a:t>9/6/2013</a:t>
            </a:fld>
            <a:endParaRPr lang="en-US"/>
          </a:p>
        </p:txBody>
      </p:sp>
      <p:sp>
        <p:nvSpPr>
          <p:cNvPr id="75780" name="Text Box 3"/>
          <p:cNvSpPr txBox="1">
            <a:spLocks noChangeArrowheads="1"/>
          </p:cNvSpPr>
          <p:nvPr/>
        </p:nvSpPr>
        <p:spPr bwMode="auto">
          <a:xfrm>
            <a:off x="3124200" y="6356350"/>
            <a:ext cx="28956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ea typeface="ＭＳ Ｐゴシック" charset="-128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2013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SzPct val="45000"/>
              <a:buFont typeface="Wingdings" pitchFamily="2" charset="2"/>
              <a:buNone/>
              <a:defRPr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defRPr>
            </a:lvl1pPr>
          </a:lstStyle>
          <a:p>
            <a:fld id="{8D03B538-97D2-4C56-98D4-0FAA42DAED6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5pPr>
      <a:lvl6pPr marL="25146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6pPr>
      <a:lvl7pPr marL="29718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7pPr>
      <a:lvl8pPr marL="34290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8pPr>
      <a:lvl9pPr marL="38862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1" charset="0"/>
          <a:ea typeface="ＭＳ Ｐゴシック" pitchFamily="1" charset="0"/>
          <a:cs typeface="ＭＳ Ｐゴシック" pitchFamily="1" charset="0"/>
        </a:defRPr>
      </a:lvl9pPr>
    </p:titleStyle>
    <p:bodyStyle>
      <a:lvl1pPr marL="342900" indent="-342900" algn="l" defTabSz="457200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418"/>
            <a:ext cx="8229600" cy="4525963"/>
          </a:xfrm>
        </p:spPr>
        <p:txBody>
          <a:bodyPr/>
          <a:lstStyle/>
          <a:p>
            <a:pPr algn="ctr" eaLnBrk="0" hangingPunct="0">
              <a:spcBef>
                <a:spcPct val="0"/>
              </a:spcBef>
            </a:pPr>
            <a:r>
              <a:rPr lang="en-US" sz="4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Freight Management </a:t>
            </a:r>
            <a:r>
              <a:rPr lang="en-US" sz="4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with </a:t>
            </a:r>
            <a:r>
              <a:rPr lang="en-US" sz="4400" b="1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JavaFX</a:t>
            </a:r>
            <a:r>
              <a:rPr lang="en-US" sz="4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on the NetBeans Rich Client Platform</a:t>
            </a:r>
            <a:endParaRPr lang="en-US" sz="4400" b="1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 eaLnBrk="0" hangingPunct="0">
              <a:spcBef>
                <a:spcPct val="0"/>
              </a:spcBef>
            </a:pPr>
            <a:endParaRPr lang="en-US" sz="2400" b="1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 eaLnBrk="0" hangingPunct="0">
              <a:spcBef>
                <a:spcPct val="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Rob </a:t>
            </a:r>
            <a:r>
              <a:rPr lang="en-US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Terpilowski</a:t>
            </a:r>
          </a:p>
          <a:p>
            <a:pPr algn="ctr" eaLnBrk="0" hangingPunct="0">
              <a:spcBef>
                <a:spcPct val="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Lynden</a:t>
            </a:r>
            <a:r>
              <a:rPr lang="en-US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Inc.</a:t>
            </a:r>
            <a:endParaRPr lang="en-US" sz="2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4114800"/>
            <a:ext cx="3505200" cy="2028285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64" y="4114800"/>
            <a:ext cx="2704380" cy="2028285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24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28600"/>
            <a:ext cx="6705600" cy="1143000"/>
          </a:xfrm>
        </p:spPr>
        <p:txBody>
          <a:bodyPr/>
          <a:lstStyle/>
          <a:p>
            <a:r>
              <a:rPr lang="en-US" sz="2800" b="1" dirty="0" smtClean="0"/>
              <a:t>Adding </a:t>
            </a:r>
            <a:r>
              <a:rPr lang="en-US" sz="2800" b="1" dirty="0" err="1" smtClean="0"/>
              <a:t>JavaFX</a:t>
            </a:r>
            <a:r>
              <a:rPr lang="en-US" sz="2800" b="1" dirty="0" smtClean="0"/>
              <a:t> to the Swing UI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8844" y="990600"/>
            <a:ext cx="8725466" cy="489364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Courier" pitchFamily="49" charset="0"/>
              </a:rPr>
              <a:t> </a:t>
            </a:r>
            <a:endParaRPr lang="en-US" sz="1200" b="1" i="1" dirty="0" smtClean="0">
              <a:latin typeface="Courier" pitchFamily="49" charset="0"/>
            </a:endParaRPr>
          </a:p>
          <a:p>
            <a:r>
              <a:rPr lang="en-US" sz="1200" dirty="0" smtClean="0">
                <a:latin typeface="Courier" pitchFamily="49" charset="0"/>
              </a:rPr>
              <a:t>public </a:t>
            </a:r>
            <a:r>
              <a:rPr lang="en-US" sz="1200" dirty="0" err="1">
                <a:latin typeface="Courier" pitchFamily="49" charset="0"/>
              </a:rPr>
              <a:t>FXPlanningTopComponent</a:t>
            </a:r>
            <a:r>
              <a:rPr lang="en-US" sz="1200" dirty="0">
                <a:latin typeface="Courier" pitchFamily="49" charset="0"/>
              </a:rPr>
              <a:t>() {</a:t>
            </a:r>
          </a:p>
          <a:p>
            <a:r>
              <a:rPr lang="en-US" sz="1200" dirty="0">
                <a:latin typeface="Courier" pitchFamily="49" charset="0"/>
              </a:rPr>
              <a:t>        </a:t>
            </a:r>
            <a:endParaRPr lang="en-US" sz="1200" dirty="0" smtClean="0">
              <a:latin typeface="Courier" pitchFamily="49" charset="0"/>
            </a:endParaRPr>
          </a:p>
          <a:p>
            <a:r>
              <a:rPr lang="en-US" sz="1200" dirty="0" smtClean="0">
                <a:latin typeface="Courier" pitchFamily="49" charset="0"/>
              </a:rPr>
              <a:t>        </a:t>
            </a:r>
            <a:r>
              <a:rPr lang="en-US" sz="1200" dirty="0" err="1" smtClean="0">
                <a:latin typeface="Courier" pitchFamily="49" charset="0"/>
              </a:rPr>
              <a:t>initComponents</a:t>
            </a:r>
            <a:r>
              <a:rPr lang="en-US" sz="1200" dirty="0">
                <a:latin typeface="Courier" pitchFamily="49" charset="0"/>
              </a:rPr>
              <a:t>();</a:t>
            </a:r>
          </a:p>
          <a:p>
            <a:r>
              <a:rPr lang="en-US" sz="1200" dirty="0" smtClean="0">
                <a:latin typeface="Courier" pitchFamily="49" charset="0"/>
              </a:rPr>
              <a:t>        </a:t>
            </a:r>
            <a:r>
              <a:rPr lang="en-US" sz="1200" dirty="0" err="1" smtClean="0">
                <a:latin typeface="Courier" pitchFamily="49" charset="0"/>
              </a:rPr>
              <a:t>setName</a:t>
            </a:r>
            <a:r>
              <a:rPr lang="en-US" sz="1200" dirty="0" smtClean="0">
                <a:latin typeface="Courier" pitchFamily="49" charset="0"/>
              </a:rPr>
              <a:t>(</a:t>
            </a:r>
            <a:r>
              <a:rPr lang="en-US" sz="1200" dirty="0" err="1" smtClean="0">
                <a:latin typeface="Courier" pitchFamily="49" charset="0"/>
              </a:rPr>
              <a:t>Bundle.CTL_FXPlanningTopComponentTopComponent</a:t>
            </a:r>
            <a:r>
              <a:rPr lang="en-US" sz="1200" dirty="0">
                <a:latin typeface="Courier" pitchFamily="49" charset="0"/>
              </a:rPr>
              <a:t>());</a:t>
            </a:r>
          </a:p>
          <a:p>
            <a:r>
              <a:rPr lang="en-US" sz="1200" dirty="0">
                <a:latin typeface="Courier" pitchFamily="49" charset="0"/>
              </a:rPr>
              <a:t>        </a:t>
            </a:r>
            <a:r>
              <a:rPr lang="en-US" sz="1200" dirty="0" err="1">
                <a:latin typeface="Courier" pitchFamily="49" charset="0"/>
              </a:rPr>
              <a:t>setToolTipText</a:t>
            </a:r>
            <a:r>
              <a:rPr lang="en-US" sz="1200" dirty="0">
                <a:latin typeface="Courier" pitchFamily="49" charset="0"/>
              </a:rPr>
              <a:t>(</a:t>
            </a:r>
            <a:r>
              <a:rPr lang="en-US" sz="1200" dirty="0" err="1">
                <a:latin typeface="Courier" pitchFamily="49" charset="0"/>
              </a:rPr>
              <a:t>Bundle.HINT_FXPlanningTopComponentTopComponent</a:t>
            </a:r>
            <a:r>
              <a:rPr lang="en-US" sz="1200" dirty="0">
                <a:latin typeface="Courier" pitchFamily="49" charset="0"/>
              </a:rPr>
              <a:t>());</a:t>
            </a:r>
          </a:p>
          <a:p>
            <a:endParaRPr lang="en-US" sz="1200" dirty="0">
              <a:latin typeface="Courier" pitchFamily="49" charset="0"/>
            </a:endParaRPr>
          </a:p>
          <a:p>
            <a:r>
              <a:rPr lang="en-US" sz="1200" b="1" i="1" dirty="0">
                <a:latin typeface="Courier" pitchFamily="49" charset="0"/>
              </a:rPr>
              <a:t>        </a:t>
            </a:r>
            <a:r>
              <a:rPr lang="en-US" sz="1200" b="1" i="1" dirty="0" err="1">
                <a:latin typeface="Courier" pitchFamily="49" charset="0"/>
              </a:rPr>
              <a:t>Platform.setImplicitExit</a:t>
            </a:r>
            <a:r>
              <a:rPr lang="en-US" sz="1200" b="1" i="1" dirty="0">
                <a:latin typeface="Courier" pitchFamily="49" charset="0"/>
              </a:rPr>
              <a:t>(false);</a:t>
            </a:r>
          </a:p>
          <a:p>
            <a:r>
              <a:rPr lang="en-US" sz="1200" b="1" i="1" dirty="0">
                <a:latin typeface="Courier" pitchFamily="49" charset="0"/>
              </a:rPr>
              <a:t>        </a:t>
            </a:r>
            <a:endParaRPr lang="en-US" sz="1200" b="1" i="1" dirty="0" smtClean="0">
              <a:latin typeface="Courier" pitchFamily="49" charset="0"/>
            </a:endParaRPr>
          </a:p>
          <a:p>
            <a:r>
              <a:rPr lang="en-US" sz="1200" b="1" i="1" dirty="0">
                <a:latin typeface="Courier" pitchFamily="49" charset="0"/>
              </a:rPr>
              <a:t>	</a:t>
            </a:r>
            <a:r>
              <a:rPr lang="en-US" sz="1200" b="1" i="1" dirty="0" err="1" smtClean="0">
                <a:latin typeface="Courier" pitchFamily="49" charset="0"/>
              </a:rPr>
              <a:t>Platform.runLater</a:t>
            </a:r>
            <a:r>
              <a:rPr lang="en-US" sz="1200" b="1" i="1" dirty="0" smtClean="0">
                <a:latin typeface="Courier" pitchFamily="49" charset="0"/>
              </a:rPr>
              <a:t>(new </a:t>
            </a:r>
            <a:r>
              <a:rPr lang="en-US" sz="1200" b="1" i="1" dirty="0">
                <a:latin typeface="Courier" pitchFamily="49" charset="0"/>
              </a:rPr>
              <a:t>Runnable() {</a:t>
            </a:r>
          </a:p>
          <a:p>
            <a:r>
              <a:rPr lang="en-US" sz="1200" b="1" i="1" dirty="0">
                <a:latin typeface="Courier" pitchFamily="49" charset="0"/>
              </a:rPr>
              <a:t>            public void run() {</a:t>
            </a:r>
          </a:p>
          <a:p>
            <a:r>
              <a:rPr lang="en-US" sz="1200" b="1" i="1" dirty="0">
                <a:latin typeface="Courier" pitchFamily="49" charset="0"/>
              </a:rPr>
              <a:t>                Parent root;</a:t>
            </a:r>
          </a:p>
          <a:p>
            <a:r>
              <a:rPr lang="en-US" sz="1200" b="1" i="1" dirty="0">
                <a:latin typeface="Courier" pitchFamily="49" charset="0"/>
              </a:rPr>
              <a:t>                try {</a:t>
            </a:r>
          </a:p>
          <a:p>
            <a:r>
              <a:rPr lang="en-US" sz="1200" b="1" i="1" dirty="0">
                <a:latin typeface="Courier" pitchFamily="49" charset="0"/>
              </a:rPr>
              <a:t>                    root = </a:t>
            </a:r>
            <a:r>
              <a:rPr lang="en-US" sz="1200" b="1" i="1" dirty="0" err="1">
                <a:latin typeface="Courier" pitchFamily="49" charset="0"/>
              </a:rPr>
              <a:t>FXMLLoader.load</a:t>
            </a:r>
            <a:r>
              <a:rPr lang="en-US" sz="1200" b="1" i="1" dirty="0" smtClean="0">
                <a:latin typeface="Courier" pitchFamily="49" charset="0"/>
              </a:rPr>
              <a:t>(</a:t>
            </a:r>
          </a:p>
          <a:p>
            <a:r>
              <a:rPr lang="en-US" sz="1200" b="1" i="1" dirty="0">
                <a:latin typeface="Courier" pitchFamily="49" charset="0"/>
              </a:rPr>
              <a:t>	</a:t>
            </a:r>
            <a:r>
              <a:rPr lang="en-US" sz="1200" b="1" i="1" dirty="0" smtClean="0">
                <a:latin typeface="Courier" pitchFamily="49" charset="0"/>
              </a:rPr>
              <a:t>	</a:t>
            </a:r>
            <a:r>
              <a:rPr lang="en-US" sz="1200" b="1" i="1" dirty="0" err="1" smtClean="0">
                <a:latin typeface="Courier" pitchFamily="49" charset="0"/>
              </a:rPr>
              <a:t>getClass</a:t>
            </a:r>
            <a:r>
              <a:rPr lang="en-US" sz="1200" b="1" i="1" dirty="0">
                <a:latin typeface="Courier" pitchFamily="49" charset="0"/>
              </a:rPr>
              <a:t>().</a:t>
            </a:r>
            <a:r>
              <a:rPr lang="en-US" sz="1200" b="1" i="1" dirty="0" err="1">
                <a:latin typeface="Courier" pitchFamily="49" charset="0"/>
              </a:rPr>
              <a:t>getResource</a:t>
            </a:r>
            <a:r>
              <a:rPr lang="en-US" sz="1200" b="1" i="1" dirty="0">
                <a:latin typeface="Courier" pitchFamily="49" charset="0"/>
              </a:rPr>
              <a:t>("/com/</a:t>
            </a:r>
            <a:r>
              <a:rPr lang="en-US" sz="1200" b="1" i="1" dirty="0" err="1">
                <a:latin typeface="Courier" pitchFamily="49" charset="0"/>
              </a:rPr>
              <a:t>lynden</a:t>
            </a:r>
            <a:r>
              <a:rPr lang="en-US" sz="1200" b="1" i="1" dirty="0">
                <a:latin typeface="Courier" pitchFamily="49" charset="0"/>
              </a:rPr>
              <a:t>/planning/</a:t>
            </a:r>
            <a:r>
              <a:rPr lang="en-US" sz="1200" b="1" i="1" dirty="0" err="1">
                <a:latin typeface="Courier" pitchFamily="49" charset="0"/>
              </a:rPr>
              <a:t>ui</a:t>
            </a:r>
            <a:r>
              <a:rPr lang="en-US" sz="1200" b="1" i="1" dirty="0">
                <a:latin typeface="Courier" pitchFamily="49" charset="0"/>
              </a:rPr>
              <a:t>/</a:t>
            </a:r>
            <a:r>
              <a:rPr lang="en-US" sz="1200" b="1" i="1" dirty="0" err="1">
                <a:latin typeface="Courier" pitchFamily="49" charset="0"/>
              </a:rPr>
              <a:t>InboundPlanning.fxml</a:t>
            </a:r>
            <a:r>
              <a:rPr lang="en-US" sz="1200" b="1" i="1" dirty="0">
                <a:latin typeface="Courier" pitchFamily="49" charset="0"/>
              </a:rPr>
              <a:t>"));</a:t>
            </a:r>
          </a:p>
          <a:p>
            <a:r>
              <a:rPr lang="en-US" sz="1200" b="1" i="1" dirty="0">
                <a:latin typeface="Courier" pitchFamily="49" charset="0"/>
              </a:rPr>
              <a:t>                    </a:t>
            </a:r>
            <a:endParaRPr lang="en-US" sz="1200" b="1" i="1" dirty="0" smtClean="0">
              <a:latin typeface="Courier" pitchFamily="49" charset="0"/>
            </a:endParaRPr>
          </a:p>
          <a:p>
            <a:r>
              <a:rPr lang="en-US" sz="1200" b="1" i="1" dirty="0">
                <a:latin typeface="Courier" pitchFamily="49" charset="0"/>
              </a:rPr>
              <a:t>	</a:t>
            </a:r>
            <a:r>
              <a:rPr lang="en-US" sz="1200" b="1" i="1" dirty="0" smtClean="0">
                <a:latin typeface="Courier" pitchFamily="49" charset="0"/>
              </a:rPr>
              <a:t>	</a:t>
            </a:r>
            <a:r>
              <a:rPr lang="en-US" sz="1200" b="1" i="1" dirty="0" err="1" smtClean="0">
                <a:latin typeface="Courier" pitchFamily="49" charset="0"/>
              </a:rPr>
              <a:t>JFXPanel</a:t>
            </a:r>
            <a:r>
              <a:rPr lang="en-US" sz="1200" b="1" i="1" dirty="0" smtClean="0">
                <a:latin typeface="Courier" pitchFamily="49" charset="0"/>
              </a:rPr>
              <a:t> </a:t>
            </a:r>
            <a:r>
              <a:rPr lang="en-US" sz="1200" b="1" i="1" dirty="0" err="1">
                <a:latin typeface="Courier" pitchFamily="49" charset="0"/>
              </a:rPr>
              <a:t>jfxPanel</a:t>
            </a:r>
            <a:r>
              <a:rPr lang="en-US" sz="1200" b="1" i="1" dirty="0">
                <a:latin typeface="Courier" pitchFamily="49" charset="0"/>
              </a:rPr>
              <a:t> = new </a:t>
            </a:r>
            <a:r>
              <a:rPr lang="en-US" sz="1200" b="1" i="1" dirty="0" err="1">
                <a:latin typeface="Courier" pitchFamily="49" charset="0"/>
              </a:rPr>
              <a:t>JFXPanel</a:t>
            </a:r>
            <a:r>
              <a:rPr lang="en-US" sz="1200" b="1" i="1" dirty="0">
                <a:latin typeface="Courier" pitchFamily="49" charset="0"/>
              </a:rPr>
              <a:t>();</a:t>
            </a:r>
            <a:endParaRPr lang="en-US" sz="1200" b="1" i="1" dirty="0" smtClean="0">
              <a:latin typeface="Courier" pitchFamily="49" charset="0"/>
            </a:endParaRPr>
          </a:p>
          <a:p>
            <a:r>
              <a:rPr lang="en-US" sz="1200" b="1" i="1" dirty="0">
                <a:latin typeface="Courier" pitchFamily="49" charset="0"/>
              </a:rPr>
              <a:t>		</a:t>
            </a:r>
            <a:r>
              <a:rPr lang="en-US" sz="1200" b="1" i="1" dirty="0" err="1">
                <a:latin typeface="Courier" pitchFamily="49" charset="0"/>
              </a:rPr>
              <a:t>jfxPanel.setScene</a:t>
            </a:r>
            <a:r>
              <a:rPr lang="en-US" sz="1200" b="1" i="1" dirty="0">
                <a:latin typeface="Courier" pitchFamily="49" charset="0"/>
              </a:rPr>
              <a:t>(new Scene(root));</a:t>
            </a:r>
          </a:p>
          <a:p>
            <a:r>
              <a:rPr lang="en-US" sz="1200" b="1" i="1" dirty="0">
                <a:latin typeface="Courier" pitchFamily="49" charset="0"/>
              </a:rPr>
              <a:t>                } catch (</a:t>
            </a:r>
            <a:r>
              <a:rPr lang="en-US" sz="1200" b="1" i="1" dirty="0" err="1">
                <a:latin typeface="Courier" pitchFamily="49" charset="0"/>
              </a:rPr>
              <a:t>IOException</a:t>
            </a:r>
            <a:r>
              <a:rPr lang="en-US" sz="1200" b="1" i="1" dirty="0">
                <a:latin typeface="Courier" pitchFamily="49" charset="0"/>
              </a:rPr>
              <a:t> ex) {</a:t>
            </a:r>
          </a:p>
          <a:p>
            <a:r>
              <a:rPr lang="en-US" sz="1200" b="1" i="1" dirty="0">
                <a:latin typeface="Courier" pitchFamily="49" charset="0"/>
              </a:rPr>
              <a:t>                    </a:t>
            </a:r>
            <a:r>
              <a:rPr lang="en-US" sz="1200" b="1" i="1" dirty="0" err="1">
                <a:latin typeface="Courier" pitchFamily="49" charset="0"/>
              </a:rPr>
              <a:t>Exceptions.printStackTrace</a:t>
            </a:r>
            <a:r>
              <a:rPr lang="en-US" sz="1200" b="1" i="1" dirty="0">
                <a:latin typeface="Courier" pitchFamily="49" charset="0"/>
              </a:rPr>
              <a:t>(ex);</a:t>
            </a:r>
          </a:p>
          <a:p>
            <a:r>
              <a:rPr lang="en-US" sz="1200" b="1" i="1" dirty="0">
                <a:latin typeface="Courier" pitchFamily="49" charset="0"/>
              </a:rPr>
              <a:t>                }</a:t>
            </a:r>
          </a:p>
          <a:p>
            <a:r>
              <a:rPr lang="en-US" sz="1200" b="1" i="1" dirty="0">
                <a:latin typeface="Courier" pitchFamily="49" charset="0"/>
              </a:rPr>
              <a:t>            }</a:t>
            </a:r>
          </a:p>
          <a:p>
            <a:r>
              <a:rPr lang="en-US" sz="1200" b="1" i="1" dirty="0">
                <a:latin typeface="Courier" pitchFamily="49" charset="0"/>
              </a:rPr>
              <a:t>        });</a:t>
            </a:r>
          </a:p>
          <a:p>
            <a:r>
              <a:rPr lang="en-US" sz="1200" dirty="0">
                <a:latin typeface="Courier" pitchFamily="49" charset="0"/>
              </a:rPr>
              <a:t>        </a:t>
            </a:r>
            <a:r>
              <a:rPr lang="en-US" sz="1200" dirty="0" err="1">
                <a:latin typeface="Courier" pitchFamily="49" charset="0"/>
              </a:rPr>
              <a:t>setLayout</a:t>
            </a:r>
            <a:r>
              <a:rPr lang="en-US" sz="1200" dirty="0">
                <a:latin typeface="Courier" pitchFamily="49" charset="0"/>
              </a:rPr>
              <a:t>(new </a:t>
            </a:r>
            <a:r>
              <a:rPr lang="en-US" sz="1200" dirty="0" err="1">
                <a:latin typeface="Courier" pitchFamily="49" charset="0"/>
              </a:rPr>
              <a:t>BorderLayout</a:t>
            </a:r>
            <a:r>
              <a:rPr lang="en-US" sz="1200" dirty="0">
                <a:latin typeface="Courier" pitchFamily="49" charset="0"/>
              </a:rPr>
              <a:t>());</a:t>
            </a:r>
          </a:p>
          <a:p>
            <a:r>
              <a:rPr lang="en-US" sz="1200" dirty="0">
                <a:latin typeface="Courier" pitchFamily="49" charset="0"/>
              </a:rPr>
              <a:t>        add(</a:t>
            </a:r>
            <a:r>
              <a:rPr lang="en-US" sz="1200" dirty="0" err="1">
                <a:latin typeface="Courier" pitchFamily="49" charset="0"/>
              </a:rPr>
              <a:t>jfxPanel</a:t>
            </a:r>
            <a:r>
              <a:rPr lang="en-US" sz="1200" dirty="0">
                <a:latin typeface="Courier" pitchFamily="49" charset="0"/>
              </a:rPr>
              <a:t>, </a:t>
            </a:r>
            <a:r>
              <a:rPr lang="en-US" sz="1200" dirty="0" err="1">
                <a:latin typeface="Courier" pitchFamily="49" charset="0"/>
              </a:rPr>
              <a:t>BorderLayout.CENTER</a:t>
            </a:r>
            <a:r>
              <a:rPr lang="en-US" sz="1200" dirty="0">
                <a:latin typeface="Courier" pitchFamily="49" charset="0"/>
              </a:rPr>
              <a:t>);</a:t>
            </a:r>
          </a:p>
          <a:p>
            <a:r>
              <a:rPr lang="en-US" sz="1200" dirty="0">
                <a:latin typeface="Courier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18533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8229600" cy="1143000"/>
          </a:xfrm>
        </p:spPr>
        <p:txBody>
          <a:bodyPr/>
          <a:lstStyle/>
          <a:p>
            <a:r>
              <a:rPr lang="en-US" sz="2800" b="1" dirty="0" err="1" smtClean="0"/>
              <a:t>JavaFX</a:t>
            </a:r>
            <a:r>
              <a:rPr lang="en-US" sz="2800" b="1" dirty="0" smtClean="0"/>
              <a:t> in a NetBeans RCP App</a:t>
            </a:r>
            <a:endParaRPr lang="en-US" sz="28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3" y="914401"/>
            <a:ext cx="8406891" cy="594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687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52400"/>
            <a:ext cx="6553200" cy="1143000"/>
          </a:xfrm>
        </p:spPr>
        <p:txBody>
          <a:bodyPr/>
          <a:lstStyle/>
          <a:p>
            <a:r>
              <a:rPr lang="en-US" sz="2800" b="1" dirty="0" smtClean="0"/>
              <a:t>Contact Info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Rob Terpilowski</a:t>
            </a:r>
          </a:p>
          <a:p>
            <a:r>
              <a:rPr lang="en-US" dirty="0" smtClean="0"/>
              <a:t>Email: </a:t>
            </a:r>
            <a:r>
              <a:rPr lang="en-US" dirty="0" smtClean="0">
                <a:solidFill>
                  <a:schemeClr val="tx1"/>
                </a:solidFill>
              </a:rPr>
              <a:t>robt@Lynden.com</a:t>
            </a:r>
          </a:p>
          <a:p>
            <a:r>
              <a:rPr lang="en-US" dirty="0" smtClean="0"/>
              <a:t>Twitter: @</a:t>
            </a:r>
            <a:r>
              <a:rPr lang="en-US" dirty="0" err="1" smtClean="0"/>
              <a:t>RobTerp</a:t>
            </a:r>
            <a:endParaRPr lang="en-US" dirty="0" smtClean="0"/>
          </a:p>
          <a:p>
            <a:r>
              <a:rPr lang="en-US" dirty="0" smtClean="0"/>
              <a:t>Blog: http://rterp.wordpress.com</a:t>
            </a:r>
          </a:p>
        </p:txBody>
      </p:sp>
    </p:spTree>
    <p:extLst>
      <p:ext uri="{BB962C8B-B14F-4D97-AF65-F5344CB8AC3E}">
        <p14:creationId xmlns:p14="http://schemas.microsoft.com/office/powerpoint/2010/main" val="872915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0"/>
            <a:ext cx="3352800" cy="944562"/>
          </a:xfrm>
        </p:spPr>
        <p:txBody>
          <a:bodyPr/>
          <a:lstStyle/>
          <a:p>
            <a:pPr algn="l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4525963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Application Architect at Lynden, Inc.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Technical lead for our freight planning and management application, “FMS”.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0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2" y="1660117"/>
            <a:ext cx="6219508" cy="3581400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1" y="1562512"/>
            <a:ext cx="6189204" cy="4114800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4" y="1557044"/>
            <a:ext cx="5722721" cy="4289016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9" y="1561176"/>
            <a:ext cx="5878882" cy="3779282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7" y="1607253"/>
            <a:ext cx="5891012" cy="3787079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1" y="1536511"/>
            <a:ext cx="6225138" cy="3598408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98" y="1271654"/>
            <a:ext cx="2424651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66" y="2551426"/>
            <a:ext cx="2389917" cy="488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50" y="1957454"/>
            <a:ext cx="1809089" cy="4695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64" y="3194952"/>
            <a:ext cx="1265706" cy="4977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8" y="3826755"/>
            <a:ext cx="2408188" cy="4194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226" y="4378203"/>
            <a:ext cx="2155226" cy="4977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99" y="4989171"/>
            <a:ext cx="2417999" cy="4977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01395" y="76200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Operating Companies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4483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76200"/>
            <a:ext cx="6400800" cy="639762"/>
          </a:xfrm>
        </p:spPr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990600"/>
            <a:ext cx="4038600" cy="685800"/>
          </a:xfrm>
        </p:spPr>
        <p:txBody>
          <a:bodyPr/>
          <a:lstStyle/>
          <a:p>
            <a:r>
              <a:rPr lang="en-US" b="1" dirty="0" smtClean="0"/>
              <a:t>Where’s my freight???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62684"/>
            <a:ext cx="6096000" cy="4511040"/>
          </a:xfrm>
          <a:prstGeom prst="rect">
            <a:avLst/>
          </a:prstGeom>
          <a:effectLst>
            <a:outerShdw blurRad="3429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625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10.png (1448×87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914400"/>
            <a:ext cx="8888479" cy="53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93758" y="189878"/>
            <a:ext cx="6374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Freight Management RCP App with Swing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6144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76200"/>
            <a:ext cx="5715000" cy="639762"/>
          </a:xfrm>
        </p:spPr>
        <p:txBody>
          <a:bodyPr/>
          <a:lstStyle/>
          <a:p>
            <a:r>
              <a:rPr lang="en-US" dirty="0" smtClean="0"/>
              <a:t>Extreme Makeovers</a:t>
            </a:r>
            <a:endParaRPr lang="en-US" dirty="0"/>
          </a:p>
        </p:txBody>
      </p:sp>
      <p:pic>
        <p:nvPicPr>
          <p:cNvPr id="1026" name="Picture 2" descr="http://upload.wikimedia.org/wikipedia/commons/b/b9/Javafx_logo_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4606"/>
            <a:ext cx="56388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32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0" hangingPunct="0">
              <a:spcBef>
                <a:spcPct val="0"/>
              </a:spcBef>
            </a:pPr>
            <a:endParaRPr lang="en-US" sz="44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rterp.files.wordpress.com/2013/02/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1" y="117446"/>
            <a:ext cx="9105870" cy="642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2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rterp.files.wordpress.com/2012/10/imag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3125"/>
            <a:ext cx="917182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0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" y="914400"/>
            <a:ext cx="9021939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08851" y="152400"/>
            <a:ext cx="5536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JavaFX</a:t>
            </a:r>
            <a:r>
              <a:rPr lang="en-US" sz="2800" b="1" dirty="0" smtClean="0"/>
              <a:t> UI Design with Scene Builder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701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Calibri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LyndenTemplate</Template>
  <TotalTime>2374</TotalTime>
  <Words>618</Words>
  <Application>Microsoft Office PowerPoint</Application>
  <PresentationFormat>On-screen Show (4:3)</PresentationFormat>
  <Paragraphs>99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7_Office Theme</vt:lpstr>
      <vt:lpstr>PowerPoint Presentation</vt:lpstr>
      <vt:lpstr>About Me</vt:lpstr>
      <vt:lpstr>PowerPoint Presentation</vt:lpstr>
      <vt:lpstr>The Problem</vt:lpstr>
      <vt:lpstr>PowerPoint Presentation</vt:lpstr>
      <vt:lpstr>Extreme Makeovers</vt:lpstr>
      <vt:lpstr>PowerPoint Presentation</vt:lpstr>
      <vt:lpstr>PowerPoint Presentation</vt:lpstr>
      <vt:lpstr>PowerPoint Presentation</vt:lpstr>
      <vt:lpstr>Adding JavaFX to the Swing UI</vt:lpstr>
      <vt:lpstr>JavaFX in a NetBeans RCP App</vt:lpstr>
      <vt:lpstr>Contact Info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Terpilowski</dc:creator>
  <cp:lastModifiedBy>Rob Terpilowski</cp:lastModifiedBy>
  <cp:revision>61</cp:revision>
  <dcterms:created xsi:type="dcterms:W3CDTF">2012-05-02T23:48:45Z</dcterms:created>
  <dcterms:modified xsi:type="dcterms:W3CDTF">2013-09-06T23:29:20Z</dcterms:modified>
</cp:coreProperties>
</file>